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8280400" cy="10160000"/>
  <p:notesSz cx="6858000" cy="9144000"/>
  <p:embeddedFontLst>
    <p:embeddedFont>
      <p:font typeface="Calibri" pitchFamily="34" charset="0"/>
      <p:regular r:id="rId8"/>
      <p:bold r:id="rId9"/>
      <p:italic r:id="rId10"/>
      <p:boldItalic r:id="rId11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6" d="100"/>
          <a:sy n="46" d="100"/>
        </p:scale>
        <p:origin x="-1332" y="-114"/>
      </p:cViewPr>
      <p:guideLst>
        <p:guide orient="horz" pos="3200"/>
        <p:guide pos="260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1.fntdata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4.fntdata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font" Target="fonts/font3.fntdata"/><Relationship Id="rId4" Type="http://schemas.openxmlformats.org/officeDocument/2006/relationships/slide" Target="slides/slide3.xml"/><Relationship Id="rId9" Type="http://schemas.openxmlformats.org/officeDocument/2006/relationships/font" Target="fonts/font2.fntdata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21030" y="3156188"/>
            <a:ext cx="7038340" cy="217781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42060" y="5757334"/>
            <a:ext cx="5796280" cy="25964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2DD5D5-6DB4-434A-9290-43CC222E2CC5}" type="datetimeFigureOut">
              <a:rPr lang="en-US" smtClean="0"/>
              <a:t>3/12/2012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B8A05-1CFF-40BA-92F4-0055494832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59745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2DD5D5-6DB4-434A-9290-43CC222E2CC5}" type="datetimeFigureOut">
              <a:rPr lang="en-US" smtClean="0"/>
              <a:t>3/12/2012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B8A05-1CFF-40BA-92F4-0055494832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42914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003290" y="406874"/>
            <a:ext cx="1863090" cy="8668926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14021" y="406874"/>
            <a:ext cx="5451264" cy="8668926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2DD5D5-6DB4-434A-9290-43CC222E2CC5}" type="datetimeFigureOut">
              <a:rPr lang="en-US" smtClean="0"/>
              <a:t>3/12/2012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B8A05-1CFF-40BA-92F4-0055494832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4106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2DD5D5-6DB4-434A-9290-43CC222E2CC5}" type="datetimeFigureOut">
              <a:rPr lang="en-US" smtClean="0"/>
              <a:t>3/12/2012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B8A05-1CFF-40BA-92F4-0055494832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99646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4095" y="6528744"/>
            <a:ext cx="7038340" cy="2017888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4095" y="4306243"/>
            <a:ext cx="7038340" cy="222249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2DD5D5-6DB4-434A-9290-43CC222E2CC5}" type="datetimeFigureOut">
              <a:rPr lang="en-US" smtClean="0"/>
              <a:t>3/12/2012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B8A05-1CFF-40BA-92F4-0055494832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14542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14021" y="2370669"/>
            <a:ext cx="3657176" cy="670513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09204" y="2370669"/>
            <a:ext cx="3657176" cy="670513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2DD5D5-6DB4-434A-9290-43CC222E2CC5}" type="datetimeFigureOut">
              <a:rPr lang="en-US" smtClean="0"/>
              <a:t>3/12/2012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B8A05-1CFF-40BA-92F4-0055494832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85349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14020" y="2274242"/>
            <a:ext cx="3658615" cy="94779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4020" y="3222037"/>
            <a:ext cx="3658615" cy="58537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06330" y="2274242"/>
            <a:ext cx="3660052" cy="94779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206330" y="3222037"/>
            <a:ext cx="3660052" cy="58537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2DD5D5-6DB4-434A-9290-43CC222E2CC5}" type="datetimeFigureOut">
              <a:rPr lang="en-US" smtClean="0"/>
              <a:t>3/12/2012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B8A05-1CFF-40BA-92F4-0055494832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45854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2DD5D5-6DB4-434A-9290-43CC222E2CC5}" type="datetimeFigureOut">
              <a:rPr lang="en-US" smtClean="0"/>
              <a:t>3/12/2012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B8A05-1CFF-40BA-92F4-0055494832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32931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2DD5D5-6DB4-434A-9290-43CC222E2CC5}" type="datetimeFigureOut">
              <a:rPr lang="en-US" smtClean="0"/>
              <a:t>3/12/2012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B8A05-1CFF-40BA-92F4-0055494832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51444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4021" y="404518"/>
            <a:ext cx="2724195" cy="172155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7407" y="404520"/>
            <a:ext cx="4628973" cy="867127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14021" y="2126076"/>
            <a:ext cx="2724195" cy="694972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2DD5D5-6DB4-434A-9290-43CC222E2CC5}" type="datetimeFigureOut">
              <a:rPr lang="en-US" smtClean="0"/>
              <a:t>3/12/2012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B8A05-1CFF-40BA-92F4-0055494832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54937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23016" y="7112000"/>
            <a:ext cx="4968240" cy="83961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623016" y="907815"/>
            <a:ext cx="4968240" cy="6096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23016" y="7951612"/>
            <a:ext cx="4968240" cy="119238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2DD5D5-6DB4-434A-9290-43CC222E2CC5}" type="datetimeFigureOut">
              <a:rPr lang="en-US" smtClean="0"/>
              <a:t>3/12/2012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B8A05-1CFF-40BA-92F4-0055494832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00791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14020" y="406872"/>
            <a:ext cx="7452360" cy="169333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14020" y="2370669"/>
            <a:ext cx="7452360" cy="67051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14021" y="9416818"/>
            <a:ext cx="1932094" cy="54092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2DD5D5-6DB4-434A-9290-43CC222E2CC5}" type="datetimeFigureOut">
              <a:rPr lang="en-US" smtClean="0"/>
              <a:t>3/12/2012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29139" y="9416818"/>
            <a:ext cx="2622126" cy="54092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934287" y="9416818"/>
            <a:ext cx="1932094" cy="54092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5B8A05-1CFF-40BA-92F4-0055494832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62766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340842" y="1513560"/>
            <a:ext cx="4399687" cy="3280712"/>
            <a:chOff x="418211" y="1233551"/>
            <a:chExt cx="5398388" cy="2673780"/>
          </a:xfrm>
        </p:grpSpPr>
        <p:sp>
          <p:nvSpPr>
            <p:cNvPr id="2" name="Freeform 1"/>
            <p:cNvSpPr/>
            <p:nvPr/>
          </p:nvSpPr>
          <p:spPr>
            <a:xfrm flipH="1">
              <a:off x="418211" y="1233551"/>
              <a:ext cx="3800476" cy="2208531"/>
            </a:xfrm>
            <a:custGeom>
              <a:avLst/>
              <a:gdLst/>
              <a:ahLst/>
              <a:cxnLst/>
              <a:rect l="0" t="0" r="0" b="0"/>
              <a:pathLst>
                <a:path w="3800476" h="2208531">
                  <a:moveTo>
                    <a:pt x="0" y="0"/>
                  </a:moveTo>
                  <a:lnTo>
                    <a:pt x="3800475" y="2208530"/>
                  </a:lnTo>
                  <a:lnTo>
                    <a:pt x="0" y="2208530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" name="TextBox 2"/>
            <p:cNvSpPr txBox="1"/>
            <p:nvPr/>
          </p:nvSpPr>
          <p:spPr>
            <a:xfrm>
              <a:off x="1016000" y="3136900"/>
              <a:ext cx="482600" cy="338631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l-GR" sz="2100" smtClean="0">
                  <a:solidFill>
                    <a:srgbClr val="000000"/>
                  </a:solidFill>
                  <a:latin typeface="Lucida Sans Unicode - 28"/>
                </a:rPr>
                <a:t>θ</a:t>
              </a:r>
              <a:endParaRPr lang="en-US" sz="2100">
                <a:solidFill>
                  <a:srgbClr val="000000"/>
                </a:solidFill>
                <a:latin typeface="Lucida Sans Unicode - 28"/>
              </a:endParaRPr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3835402" y="2184400"/>
              <a:ext cx="1981197" cy="338631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r>
                <a:rPr lang="en-US" sz="2100" b="1" dirty="0" smtClean="0">
                  <a:solidFill>
                    <a:srgbClr val="000000"/>
                  </a:solidFill>
                  <a:latin typeface="Calibri - 28"/>
                </a:rPr>
                <a:t>Opposite</a:t>
              </a:r>
              <a:endParaRPr lang="en-US" sz="2100" b="1" dirty="0">
                <a:solidFill>
                  <a:srgbClr val="000000"/>
                </a:solidFill>
                <a:latin typeface="Calibri - 28"/>
              </a:endParaRP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1993900" y="3568700"/>
              <a:ext cx="2224786" cy="338631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r>
                <a:rPr lang="en-US" sz="2100" b="1" dirty="0" smtClean="0">
                  <a:solidFill>
                    <a:srgbClr val="000000"/>
                  </a:solidFill>
                  <a:latin typeface="Calibri - 28"/>
                </a:rPr>
                <a:t>Adjacent</a:t>
              </a:r>
              <a:endParaRPr lang="en-US" sz="2100" b="1" dirty="0">
                <a:solidFill>
                  <a:srgbClr val="000000"/>
                </a:solidFill>
                <a:latin typeface="Calibri - 28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800101" y="1790700"/>
              <a:ext cx="2171699" cy="338631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r>
                <a:rPr lang="en-US" sz="2100" b="1" dirty="0" smtClean="0">
                  <a:solidFill>
                    <a:srgbClr val="000000"/>
                  </a:solidFill>
                  <a:latin typeface="Calibri - 28"/>
                </a:rPr>
                <a:t>Hypotenuse</a:t>
              </a:r>
              <a:endParaRPr lang="en-US" sz="2100" b="1" dirty="0">
                <a:solidFill>
                  <a:srgbClr val="000000"/>
                </a:solidFill>
                <a:latin typeface="Calibri - 28"/>
              </a:endParaRPr>
            </a:p>
          </p:txBody>
        </p:sp>
      </p:grpSp>
      <p:sp>
        <p:nvSpPr>
          <p:cNvPr id="8" name="TextBox 7"/>
          <p:cNvSpPr txBox="1"/>
          <p:nvPr/>
        </p:nvSpPr>
        <p:spPr>
          <a:xfrm>
            <a:off x="4740529" y="2649080"/>
            <a:ext cx="2566924" cy="41549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2100" dirty="0" smtClean="0">
                <a:solidFill>
                  <a:srgbClr val="000000"/>
                </a:solidFill>
                <a:latin typeface="Snap ITC - 28"/>
              </a:rPr>
              <a:t>SOH CAH TOA</a:t>
            </a:r>
            <a:endParaRPr lang="en-US" sz="2100" dirty="0">
              <a:solidFill>
                <a:srgbClr val="000000"/>
              </a:solidFill>
              <a:latin typeface="Snap ITC - 28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58763" y="7479755"/>
            <a:ext cx="1262761" cy="41549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2100" b="1" smtClean="0">
                <a:solidFill>
                  <a:srgbClr val="000000"/>
                </a:solidFill>
                <a:latin typeface="Calibri - 28"/>
              </a:rPr>
              <a:t>sin</a:t>
            </a:r>
            <a:r>
              <a:rPr lang="el-GR" sz="2100" b="1" smtClean="0">
                <a:solidFill>
                  <a:srgbClr val="000000"/>
                </a:solidFill>
                <a:latin typeface="Lucida Sans Unicode - 28"/>
              </a:rPr>
              <a:t>θ= </a:t>
            </a:r>
            <a:endParaRPr lang="en-US" sz="2100" b="1">
              <a:solidFill>
                <a:srgbClr val="000000"/>
              </a:solidFill>
              <a:latin typeface="Lucida Sans Unicode - 28"/>
            </a:endParaRPr>
          </a:p>
        </p:txBody>
      </p:sp>
      <p:pic>
        <p:nvPicPr>
          <p:cNvPr id="10" name="Picture 9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9607" y="7319719"/>
            <a:ext cx="1283462" cy="981718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grpSp>
        <p:nvGrpSpPr>
          <p:cNvPr id="13" name="Group 12"/>
          <p:cNvGrpSpPr/>
          <p:nvPr/>
        </p:nvGrpSpPr>
        <p:grpSpPr>
          <a:xfrm>
            <a:off x="5703126" y="7316135"/>
            <a:ext cx="1953760" cy="981718"/>
            <a:chOff x="6997700" y="5962650"/>
            <a:chExt cx="2397252" cy="800100"/>
          </a:xfrm>
        </p:grpSpPr>
        <p:pic>
          <p:nvPicPr>
            <p:cNvPr id="11" name="Picture 10"/>
            <p:cNvPicPr>
              <a:picLocks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88452" y="5962650"/>
              <a:ext cx="1206500" cy="800100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sp>
          <p:nvSpPr>
            <p:cNvPr id="12" name="TextBox 11"/>
            <p:cNvSpPr txBox="1"/>
            <p:nvPr/>
          </p:nvSpPr>
          <p:spPr>
            <a:xfrm>
              <a:off x="6997700" y="6096000"/>
              <a:ext cx="1549400" cy="338631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US" sz="2100" b="1" smtClean="0">
                  <a:solidFill>
                    <a:srgbClr val="000000"/>
                  </a:solidFill>
                  <a:latin typeface="Calibri - 28"/>
                </a:rPr>
                <a:t>tan</a:t>
              </a:r>
              <a:r>
                <a:rPr lang="el-GR" sz="2100" b="1" smtClean="0">
                  <a:solidFill>
                    <a:srgbClr val="000000"/>
                  </a:solidFill>
                  <a:latin typeface="Lucida Sans Unicode - 28"/>
                </a:rPr>
                <a:t>θ</a:t>
              </a:r>
              <a:r>
                <a:rPr lang="el-GR" sz="2100" b="1" smtClean="0">
                  <a:solidFill>
                    <a:srgbClr val="000000"/>
                  </a:solidFill>
                  <a:latin typeface="Calibri - 28"/>
                </a:rPr>
                <a:t> = </a:t>
              </a:r>
              <a:endParaRPr lang="en-US" sz="2100" b="1">
                <a:solidFill>
                  <a:srgbClr val="000000"/>
                </a:solidFill>
                <a:latin typeface="Calibri - 28"/>
              </a:endParaRP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2844800" y="7236701"/>
            <a:ext cx="2766689" cy="981718"/>
            <a:chOff x="3835400" y="5962650"/>
            <a:chExt cx="2639695" cy="800100"/>
          </a:xfrm>
        </p:grpSpPr>
        <p:pic>
          <p:nvPicPr>
            <p:cNvPr id="14" name="Picture 13"/>
            <p:cNvPicPr>
              <a:picLocks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00295" y="5962650"/>
              <a:ext cx="1574800" cy="800100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sp>
          <p:nvSpPr>
            <p:cNvPr id="15" name="TextBox 14"/>
            <p:cNvSpPr txBox="1"/>
            <p:nvPr/>
          </p:nvSpPr>
          <p:spPr>
            <a:xfrm>
              <a:off x="3835400" y="6096000"/>
              <a:ext cx="1117600" cy="602011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US" sz="2100" b="1" smtClean="0">
                  <a:solidFill>
                    <a:srgbClr val="000000"/>
                  </a:solidFill>
                  <a:latin typeface="Calibri - 28"/>
                </a:rPr>
                <a:t>cos</a:t>
              </a:r>
              <a:r>
                <a:rPr lang="el-GR" sz="2100" b="1" smtClean="0">
                  <a:solidFill>
                    <a:srgbClr val="000000"/>
                  </a:solidFill>
                  <a:latin typeface="Lucida Sans Unicode - 28"/>
                </a:rPr>
                <a:t>θ</a:t>
              </a:r>
              <a:r>
                <a:rPr lang="el-GR" sz="2100" b="1" smtClean="0">
                  <a:solidFill>
                    <a:srgbClr val="000000"/>
                  </a:solidFill>
                  <a:latin typeface="Calibri - 28"/>
                </a:rPr>
                <a:t> = </a:t>
              </a:r>
              <a:endParaRPr lang="en-US" sz="2100" b="1">
                <a:solidFill>
                  <a:srgbClr val="000000"/>
                </a:solidFill>
                <a:latin typeface="Calibri - 28"/>
              </a:endParaRPr>
            </a:p>
          </p:txBody>
        </p:sp>
      </p:grpSp>
      <p:sp>
        <p:nvSpPr>
          <p:cNvPr id="18" name="TextBox 17"/>
          <p:cNvSpPr txBox="1"/>
          <p:nvPr/>
        </p:nvSpPr>
        <p:spPr>
          <a:xfrm>
            <a:off x="652082" y="5142331"/>
            <a:ext cx="7141845" cy="73866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2100" smtClean="0">
                <a:solidFill>
                  <a:srgbClr val="FFFFFF"/>
                </a:solidFill>
                <a:latin typeface="Cooper Black - 28"/>
              </a:rPr>
              <a:t>In your notes, write the three trigonometric ratios that are associated with SOHCAHTOA.</a:t>
            </a:r>
            <a:endParaRPr lang="en-US" sz="2100">
              <a:solidFill>
                <a:srgbClr val="FFFFFF"/>
              </a:solidFill>
              <a:latin typeface="Cooper Black - 28"/>
            </a:endParaRPr>
          </a:p>
        </p:txBody>
      </p:sp>
    </p:spTree>
    <p:extLst>
      <p:ext uri="{BB962C8B-B14F-4D97-AF65-F5344CB8AC3E}">
        <p14:creationId xmlns:p14="http://schemas.microsoft.com/office/powerpoint/2010/main" val="654800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900494" y="6536994"/>
            <a:ext cx="6355207" cy="981718"/>
            <a:chOff x="1104900" y="5327650"/>
            <a:chExt cx="7797800" cy="800100"/>
          </a:xfrm>
        </p:grpSpPr>
        <p:pic>
          <p:nvPicPr>
            <p:cNvPr id="2" name="Picture 1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04900" y="5327650"/>
              <a:ext cx="1574800" cy="800100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pic>
          <p:nvPicPr>
            <p:cNvPr id="3" name="Picture 2"/>
            <p:cNvPicPr>
              <a:picLocks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96200" y="5327650"/>
              <a:ext cx="1206500" cy="800100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pic>
          <p:nvPicPr>
            <p:cNvPr id="4" name="Picture 3"/>
            <p:cNvPicPr>
              <a:picLocks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18965" y="5327650"/>
              <a:ext cx="1574800" cy="800100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grpSp>
        <p:nvGrpSpPr>
          <p:cNvPr id="11" name="Group 10"/>
          <p:cNvGrpSpPr/>
          <p:nvPr/>
        </p:nvGrpSpPr>
        <p:grpSpPr>
          <a:xfrm>
            <a:off x="392595" y="1092824"/>
            <a:ext cx="4738204" cy="3280712"/>
            <a:chOff x="481711" y="890651"/>
            <a:chExt cx="5813747" cy="2673780"/>
          </a:xfrm>
        </p:grpSpPr>
        <p:sp>
          <p:nvSpPr>
            <p:cNvPr id="6" name="Freeform 5"/>
            <p:cNvSpPr/>
            <p:nvPr/>
          </p:nvSpPr>
          <p:spPr>
            <a:xfrm flipH="1">
              <a:off x="481711" y="890651"/>
              <a:ext cx="3800476" cy="2208531"/>
            </a:xfrm>
            <a:custGeom>
              <a:avLst/>
              <a:gdLst/>
              <a:ahLst/>
              <a:cxnLst/>
              <a:rect l="0" t="0" r="0" b="0"/>
              <a:pathLst>
                <a:path w="3800476" h="2208531">
                  <a:moveTo>
                    <a:pt x="0" y="0"/>
                  </a:moveTo>
                  <a:lnTo>
                    <a:pt x="3800475" y="2208530"/>
                  </a:lnTo>
                  <a:lnTo>
                    <a:pt x="0" y="2208530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1079500" y="2794000"/>
              <a:ext cx="482600" cy="338631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l-GR" sz="2100" smtClean="0">
                  <a:solidFill>
                    <a:srgbClr val="000000"/>
                  </a:solidFill>
                  <a:latin typeface="Lucida Sans Unicode - 28"/>
                </a:rPr>
                <a:t>θ</a:t>
              </a:r>
              <a:endParaRPr lang="en-US" sz="2100">
                <a:solidFill>
                  <a:srgbClr val="000000"/>
                </a:solidFill>
                <a:latin typeface="Lucida Sans Unicode - 28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4368799" y="1841500"/>
              <a:ext cx="1926659" cy="338631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r>
                <a:rPr lang="en-US" sz="2100" b="1" dirty="0" smtClean="0">
                  <a:solidFill>
                    <a:srgbClr val="000000"/>
                  </a:solidFill>
                  <a:latin typeface="Calibri - 28"/>
                </a:rPr>
                <a:t>Opposite</a:t>
              </a:r>
              <a:endParaRPr lang="en-US" sz="2100" b="1" dirty="0">
                <a:solidFill>
                  <a:srgbClr val="000000"/>
                </a:solidFill>
                <a:latin typeface="Calibri - 28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2057400" y="3225800"/>
              <a:ext cx="2311400" cy="338631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r>
                <a:rPr lang="en-US" sz="2100" b="1" dirty="0" smtClean="0">
                  <a:solidFill>
                    <a:srgbClr val="000000"/>
                  </a:solidFill>
                  <a:latin typeface="Calibri - 28"/>
                </a:rPr>
                <a:t>Adjacent</a:t>
              </a:r>
              <a:endParaRPr lang="en-US" sz="2100" b="1" dirty="0">
                <a:solidFill>
                  <a:srgbClr val="000000"/>
                </a:solidFill>
                <a:latin typeface="Calibri - 28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481711" y="1447800"/>
              <a:ext cx="2553589" cy="338631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r>
                <a:rPr lang="en-US" sz="2100" b="1" dirty="0" smtClean="0">
                  <a:solidFill>
                    <a:srgbClr val="000000"/>
                  </a:solidFill>
                  <a:latin typeface="Calibri - 28"/>
                </a:rPr>
                <a:t>Hypotenuse</a:t>
              </a:r>
              <a:endParaRPr lang="en-US" sz="2100" b="1" dirty="0">
                <a:solidFill>
                  <a:srgbClr val="000000"/>
                </a:solidFill>
                <a:latin typeface="Calibri - 28"/>
              </a:endParaRPr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4740529" y="2649080"/>
            <a:ext cx="2235708" cy="41549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2100" smtClean="0">
                <a:solidFill>
                  <a:srgbClr val="000000"/>
                </a:solidFill>
                <a:latin typeface="Times New Roman - 28"/>
              </a:rPr>
              <a:t>SOH CAH TOA</a:t>
            </a:r>
            <a:endParaRPr lang="en-US" sz="2100">
              <a:solidFill>
                <a:srgbClr val="000000"/>
              </a:solidFill>
              <a:latin typeface="Times New Roman - 28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00165" y="5220245"/>
            <a:ext cx="7452360" cy="73866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2100" smtClean="0">
                <a:solidFill>
                  <a:srgbClr val="FFFFFF"/>
                </a:solidFill>
                <a:latin typeface="Cooper Black - 28"/>
              </a:rPr>
              <a:t>If there are SIX trigonometric functions, what do you think the other ratios would be?</a:t>
            </a:r>
            <a:endParaRPr lang="en-US" sz="2100">
              <a:solidFill>
                <a:srgbClr val="FFFFFF"/>
              </a:solidFill>
              <a:latin typeface="Cooper Black - 28"/>
            </a:endParaRPr>
          </a:p>
        </p:txBody>
      </p:sp>
    </p:spTree>
    <p:extLst>
      <p:ext uri="{BB962C8B-B14F-4D97-AF65-F5344CB8AC3E}">
        <p14:creationId xmlns:p14="http://schemas.microsoft.com/office/powerpoint/2010/main" val="1708917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14349" y="1682945"/>
            <a:ext cx="6355207" cy="92333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2700" smtClean="0">
                <a:solidFill>
                  <a:srgbClr val="FF0000"/>
                </a:solidFill>
                <a:latin typeface="Times New Roman - 36"/>
              </a:rPr>
              <a:t>These new ratios complete the six</a:t>
            </a:r>
          </a:p>
          <a:p>
            <a:pPr algn="ctr"/>
            <a:r>
              <a:rPr lang="en-US" sz="2700" smtClean="0">
                <a:solidFill>
                  <a:srgbClr val="FF0000"/>
                </a:solidFill>
                <a:latin typeface="Times New Roman - 36"/>
              </a:rPr>
              <a:t>trigonometric functions.</a:t>
            </a:r>
            <a:endParaRPr lang="en-US" sz="2700">
              <a:solidFill>
                <a:srgbClr val="FF0000"/>
              </a:solidFill>
              <a:latin typeface="Times New Roman - 36"/>
            </a:endParaRPr>
          </a:p>
        </p:txBody>
      </p:sp>
      <p:grpSp>
        <p:nvGrpSpPr>
          <p:cNvPr id="12" name="Group 11"/>
          <p:cNvGrpSpPr/>
          <p:nvPr/>
        </p:nvGrpSpPr>
        <p:grpSpPr>
          <a:xfrm>
            <a:off x="517524" y="4550185"/>
            <a:ext cx="7348855" cy="2405362"/>
            <a:chOff x="634999" y="3708400"/>
            <a:chExt cx="9017000" cy="1960370"/>
          </a:xfrm>
        </p:grpSpPr>
        <p:sp>
          <p:nvSpPr>
            <p:cNvPr id="3" name="TextBox 2"/>
            <p:cNvSpPr txBox="1"/>
            <p:nvPr/>
          </p:nvSpPr>
          <p:spPr>
            <a:xfrm>
              <a:off x="634999" y="3749860"/>
              <a:ext cx="9017000" cy="1918910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r>
                <a:rPr lang="en-US" sz="2100" b="1" dirty="0" smtClean="0">
                  <a:solidFill>
                    <a:srgbClr val="000000"/>
                  </a:solidFill>
                  <a:latin typeface="Poor Richard - 28"/>
                </a:rPr>
                <a:t>Sine = sin	</a:t>
              </a:r>
              <a:r>
                <a:rPr lang="en-US" sz="2100" b="1" dirty="0" smtClean="0">
                  <a:solidFill>
                    <a:srgbClr val="000000"/>
                  </a:solidFill>
                  <a:latin typeface="Poor Richard - 28"/>
                </a:rPr>
                <a:t>		Cosecant </a:t>
              </a:r>
              <a:r>
                <a:rPr lang="en-US" sz="2100" b="1" dirty="0" smtClean="0">
                  <a:solidFill>
                    <a:srgbClr val="000000"/>
                  </a:solidFill>
                  <a:latin typeface="Poor Richard - 28"/>
                </a:rPr>
                <a:t>= </a:t>
              </a:r>
              <a:r>
                <a:rPr lang="en-US" sz="2100" b="1" dirty="0" err="1" smtClean="0">
                  <a:solidFill>
                    <a:srgbClr val="000000"/>
                  </a:solidFill>
                  <a:latin typeface="Poor Richard - 28"/>
                </a:rPr>
                <a:t>csc</a:t>
              </a:r>
              <a:endParaRPr lang="en-US" sz="2100" b="1" dirty="0" smtClean="0">
                <a:solidFill>
                  <a:srgbClr val="000000"/>
                </a:solidFill>
                <a:latin typeface="Poor Richard - 28"/>
              </a:endParaRPr>
            </a:p>
            <a:p>
              <a:endParaRPr lang="en-US" sz="2100" b="1" dirty="0" smtClean="0">
                <a:solidFill>
                  <a:srgbClr val="000000"/>
                </a:solidFill>
                <a:latin typeface="Poor Richard - 28"/>
              </a:endParaRPr>
            </a:p>
            <a:p>
              <a:r>
                <a:rPr lang="en-US" sz="2100" b="1" dirty="0" smtClean="0">
                  <a:solidFill>
                    <a:srgbClr val="000000"/>
                  </a:solidFill>
                  <a:latin typeface="Poor Richard - 28"/>
                </a:rPr>
                <a:t>Cosine = </a:t>
              </a:r>
              <a:r>
                <a:rPr lang="en-US" sz="2100" b="1" dirty="0" err="1" smtClean="0">
                  <a:solidFill>
                    <a:srgbClr val="000000"/>
                  </a:solidFill>
                  <a:latin typeface="Poor Richard - 28"/>
                </a:rPr>
                <a:t>cos</a:t>
              </a:r>
              <a:r>
                <a:rPr lang="en-US" sz="2100" b="1" dirty="0" smtClean="0">
                  <a:solidFill>
                    <a:srgbClr val="000000"/>
                  </a:solidFill>
                  <a:latin typeface="Poor Richard - 28"/>
                </a:rPr>
                <a:t>		</a:t>
              </a:r>
              <a:r>
                <a:rPr lang="en-US" sz="2100" b="1" dirty="0">
                  <a:solidFill>
                    <a:srgbClr val="000000"/>
                  </a:solidFill>
                  <a:latin typeface="Poor Richard - 28"/>
                </a:rPr>
                <a:t> </a:t>
              </a:r>
              <a:r>
                <a:rPr lang="en-US" sz="2100" b="1" dirty="0" smtClean="0">
                  <a:solidFill>
                    <a:srgbClr val="000000"/>
                  </a:solidFill>
                  <a:latin typeface="Poor Richard - 28"/>
                </a:rPr>
                <a:t>	</a:t>
              </a:r>
              <a:r>
                <a:rPr lang="en-US" sz="2100" b="1" dirty="0" smtClean="0">
                  <a:solidFill>
                    <a:srgbClr val="000000"/>
                  </a:solidFill>
                  <a:latin typeface="Poor Richard - 28"/>
                </a:rPr>
                <a:t>Secant </a:t>
              </a:r>
              <a:r>
                <a:rPr lang="en-US" sz="2100" b="1" dirty="0" smtClean="0">
                  <a:solidFill>
                    <a:srgbClr val="000000"/>
                  </a:solidFill>
                  <a:latin typeface="Poor Richard - 28"/>
                </a:rPr>
                <a:t>= sec</a:t>
              </a:r>
            </a:p>
            <a:p>
              <a:endParaRPr lang="en-US" sz="2100" b="1" dirty="0" smtClean="0">
                <a:solidFill>
                  <a:srgbClr val="000000"/>
                </a:solidFill>
                <a:latin typeface="Poor Richard - 28"/>
              </a:endParaRPr>
            </a:p>
            <a:p>
              <a:r>
                <a:rPr lang="en-US" sz="2100" b="1" dirty="0" smtClean="0">
                  <a:solidFill>
                    <a:srgbClr val="000000"/>
                  </a:solidFill>
                  <a:latin typeface="Poor Richard - 28"/>
                </a:rPr>
                <a:t>Tangent = tan		</a:t>
              </a:r>
              <a:r>
                <a:rPr lang="en-US" sz="2100" b="1" dirty="0" smtClean="0">
                  <a:solidFill>
                    <a:srgbClr val="000000"/>
                  </a:solidFill>
                  <a:latin typeface="Poor Richard - 28"/>
                </a:rPr>
                <a:t>	Cotangent </a:t>
              </a:r>
              <a:r>
                <a:rPr lang="en-US" sz="2100" b="1" dirty="0" smtClean="0">
                  <a:solidFill>
                    <a:srgbClr val="000000"/>
                  </a:solidFill>
                  <a:latin typeface="Poor Richard - 28"/>
                </a:rPr>
                <a:t>= cot</a:t>
              </a:r>
            </a:p>
            <a:p>
              <a:endParaRPr lang="en-US" sz="2100" b="1" dirty="0" smtClean="0">
                <a:solidFill>
                  <a:srgbClr val="000000"/>
                </a:solidFill>
                <a:latin typeface="Poor Richard - 28"/>
              </a:endParaRPr>
            </a:p>
            <a:p>
              <a:endParaRPr lang="en-US" sz="2100" b="1" dirty="0">
                <a:solidFill>
                  <a:srgbClr val="000000"/>
                </a:solidFill>
                <a:latin typeface="Poor Richard - 28"/>
              </a:endParaRPr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2247901" y="3749860"/>
              <a:ext cx="609600" cy="338631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l-GR" sz="2100" b="1" dirty="0" smtClean="0">
                  <a:solidFill>
                    <a:srgbClr val="000000"/>
                  </a:solidFill>
                  <a:latin typeface="Lucida Sans Unicode - 28"/>
                </a:rPr>
                <a:t>θ</a:t>
              </a:r>
              <a:endParaRPr lang="en-US" sz="2100" b="1" dirty="0">
                <a:solidFill>
                  <a:srgbClr val="000000"/>
                </a:solidFill>
                <a:latin typeface="Lucida Sans Unicode - 28"/>
              </a:endParaRP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2693697" y="4252989"/>
              <a:ext cx="609600" cy="338631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l-GR" sz="2100" b="1" dirty="0" smtClean="0">
                  <a:solidFill>
                    <a:srgbClr val="000000"/>
                  </a:solidFill>
                  <a:latin typeface="Lucida Sans Unicode - 28"/>
                </a:rPr>
                <a:t>θ</a:t>
              </a:r>
              <a:endParaRPr lang="en-US" sz="2100" b="1" dirty="0">
                <a:solidFill>
                  <a:srgbClr val="000000"/>
                </a:solidFill>
                <a:latin typeface="Lucida Sans Unicode - 28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2768600" y="4817515"/>
              <a:ext cx="609600" cy="338631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l-GR" sz="2100" b="1" dirty="0" smtClean="0">
                  <a:solidFill>
                    <a:srgbClr val="000000"/>
                  </a:solidFill>
                  <a:latin typeface="Lucida Sans Unicode - 28"/>
                </a:rPr>
                <a:t>θ</a:t>
              </a:r>
              <a:endParaRPr lang="en-US" sz="2100" b="1" dirty="0">
                <a:solidFill>
                  <a:srgbClr val="000000"/>
                </a:solidFill>
                <a:latin typeface="Lucida Sans Unicode - 28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7652527" y="3774430"/>
              <a:ext cx="609600" cy="338631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l-GR" sz="2100" b="1" dirty="0" smtClean="0">
                  <a:solidFill>
                    <a:srgbClr val="000000"/>
                  </a:solidFill>
                  <a:latin typeface="Lucida Sans Unicode - 28"/>
                </a:rPr>
                <a:t>θ</a:t>
              </a:r>
              <a:endParaRPr lang="en-US" sz="2100" b="1" dirty="0">
                <a:solidFill>
                  <a:srgbClr val="000000"/>
                </a:solidFill>
                <a:latin typeface="Lucida Sans Unicode - 28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7175501" y="4304665"/>
              <a:ext cx="609600" cy="338631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l-GR" sz="2100" b="1" dirty="0" smtClean="0">
                  <a:solidFill>
                    <a:srgbClr val="000000"/>
                  </a:solidFill>
                  <a:latin typeface="Lucida Sans Unicode - 28"/>
                </a:rPr>
                <a:t>θ</a:t>
              </a:r>
              <a:endParaRPr lang="en-US" sz="2100" b="1" dirty="0">
                <a:solidFill>
                  <a:srgbClr val="000000"/>
                </a:solidFill>
                <a:latin typeface="Lucida Sans Unicode - 28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7652527" y="4817515"/>
              <a:ext cx="609600" cy="338631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l-GR" sz="2100" b="1" dirty="0" smtClean="0">
                  <a:solidFill>
                    <a:srgbClr val="000000"/>
                  </a:solidFill>
                  <a:latin typeface="Lucida Sans Unicode - 28"/>
                </a:rPr>
                <a:t>θ</a:t>
              </a:r>
              <a:endParaRPr lang="en-US" sz="2100" b="1" dirty="0">
                <a:solidFill>
                  <a:srgbClr val="000000"/>
                </a:solidFill>
                <a:latin typeface="Lucida Sans Unicode - 28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3073400" y="3708400"/>
              <a:ext cx="884637" cy="1392150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r>
                <a:rPr lang="en-US" sz="2100" dirty="0" smtClean="0">
                  <a:solidFill>
                    <a:srgbClr val="0000FF"/>
                  </a:solidFill>
                  <a:latin typeface="Cooper Black - 28"/>
                </a:rPr>
                <a:t>O/H</a:t>
              </a:r>
            </a:p>
            <a:p>
              <a:endParaRPr lang="en-US" sz="2100" dirty="0" smtClean="0">
                <a:solidFill>
                  <a:srgbClr val="0000FF"/>
                </a:solidFill>
                <a:latin typeface="Cooper Black - 28"/>
              </a:endParaRPr>
            </a:p>
            <a:p>
              <a:r>
                <a:rPr lang="en-US" sz="2100" dirty="0" smtClean="0">
                  <a:solidFill>
                    <a:srgbClr val="0000FF"/>
                  </a:solidFill>
                  <a:latin typeface="Cooper Black - 28"/>
                </a:rPr>
                <a:t>A/H</a:t>
              </a:r>
            </a:p>
            <a:p>
              <a:endParaRPr lang="en-US" sz="2100" dirty="0" smtClean="0">
                <a:solidFill>
                  <a:srgbClr val="0000FF"/>
                </a:solidFill>
                <a:latin typeface="Cooper Black - 28"/>
              </a:endParaRPr>
            </a:p>
            <a:p>
              <a:r>
                <a:rPr lang="en-US" sz="2100" dirty="0" smtClean="0">
                  <a:solidFill>
                    <a:srgbClr val="0000FF"/>
                  </a:solidFill>
                  <a:latin typeface="Cooper Black - 28"/>
                </a:rPr>
                <a:t>O/A</a:t>
              </a:r>
              <a:endParaRPr lang="en-US" sz="2100" dirty="0">
                <a:solidFill>
                  <a:srgbClr val="0000FF"/>
                </a:solidFill>
                <a:latin typeface="Cooper Black - 28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7994187" y="3797027"/>
              <a:ext cx="854562" cy="1392150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r>
                <a:rPr lang="en-US" sz="2100" dirty="0" smtClean="0">
                  <a:solidFill>
                    <a:srgbClr val="0000FF"/>
                  </a:solidFill>
                  <a:latin typeface="Cooper Black - 28"/>
                </a:rPr>
                <a:t>H/O</a:t>
              </a:r>
            </a:p>
            <a:p>
              <a:endParaRPr lang="en-US" sz="2100" dirty="0" smtClean="0">
                <a:solidFill>
                  <a:srgbClr val="0000FF"/>
                </a:solidFill>
                <a:latin typeface="Cooper Black - 28"/>
              </a:endParaRPr>
            </a:p>
            <a:p>
              <a:r>
                <a:rPr lang="en-US" sz="2100" dirty="0" smtClean="0">
                  <a:solidFill>
                    <a:srgbClr val="0000FF"/>
                  </a:solidFill>
                  <a:latin typeface="Cooper Black - 28"/>
                </a:rPr>
                <a:t>H/A</a:t>
              </a:r>
            </a:p>
            <a:p>
              <a:endParaRPr lang="en-US" sz="2100" dirty="0" smtClean="0">
                <a:solidFill>
                  <a:srgbClr val="0000FF"/>
                </a:solidFill>
                <a:latin typeface="Cooper Black - 28"/>
              </a:endParaRPr>
            </a:p>
            <a:p>
              <a:r>
                <a:rPr lang="en-US" sz="2100" dirty="0" smtClean="0">
                  <a:solidFill>
                    <a:srgbClr val="0000FF"/>
                  </a:solidFill>
                  <a:latin typeface="Cooper Black - 28"/>
                </a:rPr>
                <a:t>A/O</a:t>
              </a:r>
              <a:endParaRPr lang="en-US" sz="2100" dirty="0">
                <a:solidFill>
                  <a:srgbClr val="0000FF"/>
                </a:solidFill>
                <a:latin typeface="Cooper Black - 28"/>
              </a:endParaRPr>
            </a:p>
          </p:txBody>
        </p:sp>
      </p:grpSp>
      <p:sp>
        <p:nvSpPr>
          <p:cNvPr id="13" name="TextBox 12"/>
          <p:cNvSpPr txBox="1"/>
          <p:nvPr/>
        </p:nvSpPr>
        <p:spPr>
          <a:xfrm>
            <a:off x="1418019" y="3397055"/>
            <a:ext cx="5920486" cy="41549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2100" b="1" smtClean="0">
                <a:solidFill>
                  <a:srgbClr val="000000"/>
                </a:solidFill>
                <a:latin typeface="Calibri - 28"/>
              </a:rPr>
              <a:t>Match the new ratios with their "titles".</a:t>
            </a:r>
            <a:endParaRPr lang="en-US" sz="2100" b="1">
              <a:solidFill>
                <a:srgbClr val="000000"/>
              </a:solidFill>
              <a:latin typeface="Calibri - 28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949893" y="8149816"/>
            <a:ext cx="2898140" cy="41549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2100" b="1" smtClean="0">
                <a:solidFill>
                  <a:srgbClr val="000000"/>
                </a:solidFill>
                <a:latin typeface="Calibri - 28"/>
              </a:rPr>
              <a:t>What do you notice?</a:t>
            </a:r>
            <a:endParaRPr lang="en-US" sz="2100" b="1">
              <a:solidFill>
                <a:srgbClr val="000000"/>
              </a:solidFill>
              <a:latin typeface="Calibri - 28"/>
            </a:endParaRPr>
          </a:p>
        </p:txBody>
      </p:sp>
    </p:spTree>
    <p:extLst>
      <p:ext uri="{BB962C8B-B14F-4D97-AF65-F5344CB8AC3E}">
        <p14:creationId xmlns:p14="http://schemas.microsoft.com/office/powerpoint/2010/main" val="3282069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342395" y="1437204"/>
            <a:ext cx="3104322" cy="2992262"/>
            <a:chOff x="420116" y="1171321"/>
            <a:chExt cx="3808984" cy="2438693"/>
          </a:xfrm>
        </p:grpSpPr>
        <p:sp>
          <p:nvSpPr>
            <p:cNvPr id="2" name="Freeform 1"/>
            <p:cNvSpPr/>
            <p:nvPr/>
          </p:nvSpPr>
          <p:spPr>
            <a:xfrm flipH="1">
              <a:off x="420116" y="1171321"/>
              <a:ext cx="2990597" cy="1710818"/>
            </a:xfrm>
            <a:custGeom>
              <a:avLst/>
              <a:gdLst/>
              <a:ahLst/>
              <a:cxnLst/>
              <a:rect l="0" t="0" r="0" b="0"/>
              <a:pathLst>
                <a:path w="2990597" h="1710818">
                  <a:moveTo>
                    <a:pt x="0" y="0"/>
                  </a:moveTo>
                  <a:lnTo>
                    <a:pt x="2990596" y="1710817"/>
                  </a:lnTo>
                  <a:lnTo>
                    <a:pt x="0" y="1710817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" name="TextBox 2"/>
            <p:cNvSpPr txBox="1"/>
            <p:nvPr/>
          </p:nvSpPr>
          <p:spPr>
            <a:xfrm>
              <a:off x="850900" y="2552700"/>
              <a:ext cx="635000" cy="338631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l-GR" sz="2100" smtClean="0">
                  <a:solidFill>
                    <a:srgbClr val="000000"/>
                  </a:solidFill>
                  <a:latin typeface="Lucida Sans Unicode - 28"/>
                </a:rPr>
                <a:t>θ</a:t>
              </a:r>
              <a:endParaRPr lang="en-US" sz="2100">
                <a:solidFill>
                  <a:srgbClr val="000000"/>
                </a:solidFill>
                <a:latin typeface="Lucida Sans Unicode - 28"/>
              </a:endParaRPr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3467100" y="1905000"/>
              <a:ext cx="762000" cy="752514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US" sz="5400" b="1" smtClean="0">
                  <a:solidFill>
                    <a:srgbClr val="000000"/>
                  </a:solidFill>
                  <a:latin typeface="Calibri - 72"/>
                </a:rPr>
                <a:t>x</a:t>
              </a:r>
              <a:endParaRPr lang="en-US" sz="5400" b="1">
                <a:solidFill>
                  <a:srgbClr val="000000"/>
                </a:solidFill>
                <a:latin typeface="Calibri - 72"/>
              </a:endParaRP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2031999" y="2857500"/>
              <a:ext cx="787400" cy="752514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US" sz="5400" b="1" smtClean="0">
                  <a:solidFill>
                    <a:srgbClr val="000000"/>
                  </a:solidFill>
                  <a:latin typeface="Calibri - 72"/>
                </a:rPr>
                <a:t>4</a:t>
              </a:r>
              <a:endParaRPr lang="en-US" sz="5400" b="1">
                <a:solidFill>
                  <a:srgbClr val="000000"/>
                </a:solidFill>
                <a:latin typeface="Calibri - 72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1460500" y="1498600"/>
              <a:ext cx="787400" cy="752514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US" sz="5400" b="1" smtClean="0">
                  <a:solidFill>
                    <a:srgbClr val="000000"/>
                  </a:solidFill>
                  <a:latin typeface="Calibri - 72"/>
                </a:rPr>
                <a:t>6</a:t>
              </a:r>
              <a:endParaRPr lang="en-US" sz="5400" b="1">
                <a:solidFill>
                  <a:srgbClr val="000000"/>
                </a:solidFill>
                <a:latin typeface="Calibri - 72"/>
              </a:endParaRPr>
            </a:p>
          </p:txBody>
        </p:sp>
      </p:grpSp>
      <p:sp>
        <p:nvSpPr>
          <p:cNvPr id="8" name="TextBox 7"/>
          <p:cNvSpPr txBox="1"/>
          <p:nvPr/>
        </p:nvSpPr>
        <p:spPr>
          <a:xfrm>
            <a:off x="3933190" y="1729694"/>
            <a:ext cx="3622675" cy="138499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2100" smtClean="0">
                <a:solidFill>
                  <a:srgbClr val="0000FF"/>
                </a:solidFill>
                <a:latin typeface="Times New Roman - 28"/>
              </a:rPr>
              <a:t>Find the missing side.  Then, find the value of the six trigonometric functions of the angle </a:t>
            </a:r>
            <a:r>
              <a:rPr lang="el-GR" sz="2100" smtClean="0">
                <a:solidFill>
                  <a:srgbClr val="0000FF"/>
                </a:solidFill>
                <a:latin typeface="Times New Roman - 28"/>
              </a:rPr>
              <a:t>θ.</a:t>
            </a:r>
            <a:endParaRPr lang="en-US" sz="2100">
              <a:solidFill>
                <a:srgbClr val="0000FF"/>
              </a:solidFill>
              <a:latin typeface="Times New Roman - 28"/>
            </a:endParaRPr>
          </a:p>
        </p:txBody>
      </p:sp>
      <p:grpSp>
        <p:nvGrpSpPr>
          <p:cNvPr id="19" name="Group 18"/>
          <p:cNvGrpSpPr/>
          <p:nvPr/>
        </p:nvGrpSpPr>
        <p:grpSpPr>
          <a:xfrm>
            <a:off x="1160642" y="4355400"/>
            <a:ext cx="6406959" cy="3623005"/>
            <a:chOff x="1409700" y="3556000"/>
            <a:chExt cx="7861299" cy="2952749"/>
          </a:xfrm>
        </p:grpSpPr>
        <p:grpSp>
          <p:nvGrpSpPr>
            <p:cNvPr id="11" name="Group 10"/>
            <p:cNvGrpSpPr/>
            <p:nvPr/>
          </p:nvGrpSpPr>
          <p:grpSpPr>
            <a:xfrm>
              <a:off x="1409700" y="4386453"/>
              <a:ext cx="1831975" cy="522098"/>
              <a:chOff x="1409700" y="4386453"/>
              <a:chExt cx="1831975" cy="522098"/>
            </a:xfrm>
          </p:grpSpPr>
          <p:sp>
            <p:nvSpPr>
              <p:cNvPr id="9" name="TextBox 8"/>
              <p:cNvSpPr txBox="1"/>
              <p:nvPr/>
            </p:nvSpPr>
            <p:spPr>
              <a:xfrm>
                <a:off x="1409700" y="4569920"/>
                <a:ext cx="1244600" cy="338631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r>
                  <a:rPr lang="en-US" sz="2100" b="1" dirty="0" smtClean="0">
                    <a:solidFill>
                      <a:srgbClr val="000000"/>
                    </a:solidFill>
                    <a:latin typeface="Calibri - 28"/>
                  </a:rPr>
                  <a:t>x = </a:t>
                </a:r>
                <a:endParaRPr lang="en-US" sz="2100" b="1" dirty="0">
                  <a:solidFill>
                    <a:srgbClr val="000000"/>
                  </a:solidFill>
                  <a:latin typeface="Calibri - 28"/>
                </a:endParaRPr>
              </a:p>
            </p:txBody>
          </p:sp>
          <p:pic>
            <p:nvPicPr>
              <p:cNvPr id="10" name="Picture 9"/>
              <p:cNvPicPr>
                <a:picLocks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518410" y="4386453"/>
                <a:ext cx="723265" cy="510413"/>
              </a:xfrm>
              <a:prstGeom prst="rect">
                <a:avLst/>
              </a:prstGeom>
              <a:solidFill>
                <a:scrgbClr r="0" g="0" b="0">
                  <a:alpha val="0"/>
                </a:scrgbClr>
              </a:solidFill>
            </p:spPr>
          </p:pic>
        </p:grpSp>
        <p:sp>
          <p:nvSpPr>
            <p:cNvPr id="12" name="TextBox 11"/>
            <p:cNvSpPr txBox="1"/>
            <p:nvPr/>
          </p:nvSpPr>
          <p:spPr>
            <a:xfrm>
              <a:off x="4317999" y="3708400"/>
              <a:ext cx="4953000" cy="2709049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r>
                <a:rPr lang="en-US" sz="2100" b="1" dirty="0" smtClean="0">
                  <a:solidFill>
                    <a:srgbClr val="000000"/>
                  </a:solidFill>
                  <a:latin typeface="Calibri - 28"/>
                </a:rPr>
                <a:t>sin </a:t>
              </a:r>
              <a:r>
                <a:rPr lang="el-GR" sz="2100" b="1" dirty="0" smtClean="0">
                  <a:solidFill>
                    <a:srgbClr val="000000"/>
                  </a:solidFill>
                  <a:latin typeface="Lucida Sans Unicode - 28"/>
                </a:rPr>
                <a:t>θ</a:t>
              </a:r>
              <a:r>
                <a:rPr lang="el-GR" sz="2100" b="1" dirty="0" smtClean="0">
                  <a:solidFill>
                    <a:srgbClr val="000000"/>
                  </a:solidFill>
                  <a:latin typeface="Calibri - 28"/>
                </a:rPr>
                <a:t> = 			</a:t>
              </a:r>
              <a:r>
                <a:rPr lang="en-US" sz="2100" b="1" dirty="0" smtClean="0">
                  <a:solidFill>
                    <a:srgbClr val="000000"/>
                  </a:solidFill>
                  <a:latin typeface="Calibri - 28"/>
                </a:rPr>
                <a:t>			</a:t>
              </a:r>
              <a:r>
                <a:rPr lang="en-US" sz="2100" b="1" dirty="0" err="1" smtClean="0">
                  <a:solidFill>
                    <a:srgbClr val="000000"/>
                  </a:solidFill>
                  <a:latin typeface="Calibri - 28"/>
                </a:rPr>
                <a:t>csc</a:t>
              </a:r>
              <a:r>
                <a:rPr lang="en-US" sz="2100" b="1" dirty="0" smtClean="0">
                  <a:solidFill>
                    <a:srgbClr val="000000"/>
                  </a:solidFill>
                  <a:latin typeface="Calibri - 28"/>
                </a:rPr>
                <a:t> </a:t>
              </a:r>
              <a:r>
                <a:rPr lang="el-GR" sz="2100" b="1" dirty="0" smtClean="0">
                  <a:solidFill>
                    <a:srgbClr val="000000"/>
                  </a:solidFill>
                  <a:latin typeface="Lucida Sans Unicode - 28"/>
                </a:rPr>
                <a:t>θ</a:t>
              </a:r>
              <a:r>
                <a:rPr lang="el-GR" sz="2100" b="1" dirty="0" smtClean="0">
                  <a:solidFill>
                    <a:srgbClr val="000000"/>
                  </a:solidFill>
                  <a:latin typeface="Calibri - 28"/>
                </a:rPr>
                <a:t> = </a:t>
              </a:r>
            </a:p>
            <a:p>
              <a:endParaRPr lang="en-US" sz="2100" b="1" dirty="0" smtClean="0">
                <a:solidFill>
                  <a:srgbClr val="000000"/>
                </a:solidFill>
                <a:latin typeface="Calibri - 28"/>
              </a:endParaRPr>
            </a:p>
            <a:p>
              <a:endParaRPr lang="en-US" sz="2100" b="1" dirty="0" smtClean="0">
                <a:solidFill>
                  <a:srgbClr val="000000"/>
                </a:solidFill>
                <a:latin typeface="Calibri - 28"/>
              </a:endParaRPr>
            </a:p>
            <a:p>
              <a:r>
                <a:rPr lang="en-US" sz="2100" b="1" dirty="0" err="1" smtClean="0">
                  <a:solidFill>
                    <a:srgbClr val="000000"/>
                  </a:solidFill>
                  <a:latin typeface="Calibri - 28"/>
                </a:rPr>
                <a:t>cos</a:t>
              </a:r>
              <a:r>
                <a:rPr lang="en-US" sz="2100" b="1" dirty="0" smtClean="0">
                  <a:solidFill>
                    <a:srgbClr val="000000"/>
                  </a:solidFill>
                  <a:latin typeface="Calibri - 28"/>
                </a:rPr>
                <a:t> </a:t>
              </a:r>
              <a:r>
                <a:rPr lang="el-GR" sz="2100" b="1" dirty="0" smtClean="0">
                  <a:solidFill>
                    <a:srgbClr val="000000"/>
                  </a:solidFill>
                  <a:latin typeface="Lucida Sans Unicode - 28"/>
                </a:rPr>
                <a:t>θ</a:t>
              </a:r>
              <a:r>
                <a:rPr lang="el-GR" sz="2100" b="1" dirty="0" smtClean="0">
                  <a:solidFill>
                    <a:srgbClr val="000000"/>
                  </a:solidFill>
                  <a:latin typeface="Calibri - 28"/>
                </a:rPr>
                <a:t> = 			</a:t>
              </a:r>
              <a:r>
                <a:rPr lang="en-US" sz="2100" b="1" dirty="0" smtClean="0">
                  <a:solidFill>
                    <a:srgbClr val="000000"/>
                  </a:solidFill>
                  <a:latin typeface="Calibri - 28"/>
                </a:rPr>
                <a:t>		sec </a:t>
              </a:r>
              <a:r>
                <a:rPr lang="el-GR" sz="2100" b="1" dirty="0" smtClean="0">
                  <a:solidFill>
                    <a:srgbClr val="000000"/>
                  </a:solidFill>
                  <a:latin typeface="Lucida Sans Unicode - 28"/>
                </a:rPr>
                <a:t>θ</a:t>
              </a:r>
              <a:r>
                <a:rPr lang="el-GR" sz="2100" b="1" dirty="0" smtClean="0">
                  <a:solidFill>
                    <a:srgbClr val="000000"/>
                  </a:solidFill>
                  <a:latin typeface="Calibri - 28"/>
                </a:rPr>
                <a:t> = </a:t>
              </a:r>
            </a:p>
            <a:p>
              <a:endParaRPr lang="en-US" sz="2100" b="1" dirty="0" smtClean="0">
                <a:solidFill>
                  <a:srgbClr val="000000"/>
                </a:solidFill>
                <a:latin typeface="Calibri - 28"/>
              </a:endParaRPr>
            </a:p>
            <a:p>
              <a:endParaRPr lang="en-US" sz="2100" b="1" dirty="0" smtClean="0">
                <a:solidFill>
                  <a:srgbClr val="000000"/>
                </a:solidFill>
                <a:latin typeface="Calibri - 28"/>
              </a:endParaRPr>
            </a:p>
            <a:p>
              <a:r>
                <a:rPr lang="en-US" sz="2100" b="1" dirty="0" smtClean="0">
                  <a:solidFill>
                    <a:srgbClr val="000000"/>
                  </a:solidFill>
                  <a:latin typeface="Calibri - 28"/>
                </a:rPr>
                <a:t>tan </a:t>
              </a:r>
              <a:r>
                <a:rPr lang="el-GR" sz="2100" b="1" dirty="0" smtClean="0">
                  <a:solidFill>
                    <a:srgbClr val="000000"/>
                  </a:solidFill>
                  <a:latin typeface="Lucida Sans Unicode - 28"/>
                </a:rPr>
                <a:t>θ</a:t>
              </a:r>
              <a:r>
                <a:rPr lang="el-GR" sz="2100" b="1" dirty="0" smtClean="0">
                  <a:solidFill>
                    <a:srgbClr val="000000"/>
                  </a:solidFill>
                  <a:latin typeface="Calibri - 28"/>
                </a:rPr>
                <a:t> = 			</a:t>
              </a:r>
              <a:r>
                <a:rPr lang="en-US" sz="2100" b="1" dirty="0" smtClean="0">
                  <a:solidFill>
                    <a:srgbClr val="000000"/>
                  </a:solidFill>
                  <a:latin typeface="Calibri - 28"/>
                </a:rPr>
                <a:t>		cot </a:t>
              </a:r>
              <a:r>
                <a:rPr lang="el-GR" sz="2100" b="1" dirty="0" smtClean="0">
                  <a:solidFill>
                    <a:srgbClr val="000000"/>
                  </a:solidFill>
                  <a:latin typeface="Lucida Sans Unicode - 28"/>
                </a:rPr>
                <a:t>θ</a:t>
              </a:r>
              <a:r>
                <a:rPr lang="el-GR" sz="2100" b="1" dirty="0" smtClean="0">
                  <a:solidFill>
                    <a:srgbClr val="000000"/>
                  </a:solidFill>
                  <a:latin typeface="Calibri - 28"/>
                </a:rPr>
                <a:t> = </a:t>
              </a:r>
              <a:endParaRPr lang="en-US" sz="2100" b="1" dirty="0">
                <a:solidFill>
                  <a:srgbClr val="000000"/>
                </a:solidFill>
                <a:latin typeface="Calibri - 28"/>
              </a:endParaRPr>
            </a:p>
          </p:txBody>
        </p:sp>
        <p:pic>
          <p:nvPicPr>
            <p:cNvPr id="13" name="Picture 12"/>
            <p:cNvPicPr>
              <a:picLocks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657850" y="3613150"/>
              <a:ext cx="596900" cy="774700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pic>
          <p:nvPicPr>
            <p:cNvPr id="14" name="Picture 13"/>
            <p:cNvPicPr>
              <a:picLocks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522800" y="5746749"/>
              <a:ext cx="596901" cy="762000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pic>
          <p:nvPicPr>
            <p:cNvPr id="15" name="Picture 14"/>
            <p:cNvPicPr>
              <a:picLocks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753100" y="4502150"/>
              <a:ext cx="254000" cy="749300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pic>
          <p:nvPicPr>
            <p:cNvPr id="16" name="Picture 15"/>
            <p:cNvPicPr>
              <a:picLocks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893049" y="4835283"/>
              <a:ext cx="254000" cy="723900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pic>
          <p:nvPicPr>
            <p:cNvPr id="17" name="Picture 16"/>
            <p:cNvPicPr>
              <a:picLocks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058150" y="3556000"/>
              <a:ext cx="596900" cy="762000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pic>
          <p:nvPicPr>
            <p:cNvPr id="18" name="Picture 17"/>
            <p:cNvPicPr>
              <a:picLocks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020049" y="5746749"/>
              <a:ext cx="596901" cy="762000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sp>
        <p:nvSpPr>
          <p:cNvPr id="20" name="Freeform 19"/>
          <p:cNvSpPr/>
          <p:nvPr/>
        </p:nvSpPr>
        <p:spPr>
          <a:xfrm>
            <a:off x="2049400" y="5220246"/>
            <a:ext cx="734886" cy="1215461"/>
          </a:xfrm>
          <a:custGeom>
            <a:avLst/>
            <a:gdLst/>
            <a:ahLst/>
            <a:cxnLst/>
            <a:rect l="0" t="0" r="0" b="0"/>
            <a:pathLst>
              <a:path w="901701" h="990601">
                <a:moveTo>
                  <a:pt x="0" y="0"/>
                </a:moveTo>
                <a:lnTo>
                  <a:pt x="901700" y="0"/>
                </a:lnTo>
                <a:lnTo>
                  <a:pt x="901700" y="990600"/>
                </a:lnTo>
                <a:lnTo>
                  <a:pt x="0" y="990600"/>
                </a:lnTo>
                <a:close/>
              </a:path>
            </a:pathLst>
          </a:custGeom>
          <a:solidFill>
            <a:schemeClr val="accent1">
              <a:alpha val="1000"/>
            </a:schemeClr>
          </a:solidFill>
          <a:ln w="38100" cap="flat" cmpd="sng" algn="ctr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Freeform 20"/>
          <p:cNvSpPr/>
          <p:nvPr/>
        </p:nvSpPr>
        <p:spPr>
          <a:xfrm>
            <a:off x="4321333" y="3627213"/>
            <a:ext cx="734886" cy="1215461"/>
          </a:xfrm>
          <a:custGeom>
            <a:avLst/>
            <a:gdLst/>
            <a:ahLst/>
            <a:cxnLst/>
            <a:rect l="0" t="0" r="0" b="0"/>
            <a:pathLst>
              <a:path w="901701" h="990601">
                <a:moveTo>
                  <a:pt x="0" y="0"/>
                </a:moveTo>
                <a:lnTo>
                  <a:pt x="901700" y="0"/>
                </a:lnTo>
                <a:lnTo>
                  <a:pt x="901700" y="990600"/>
                </a:lnTo>
                <a:lnTo>
                  <a:pt x="0" y="990600"/>
                </a:lnTo>
                <a:close/>
              </a:path>
            </a:pathLst>
          </a:custGeom>
          <a:solidFill>
            <a:schemeClr val="accent1">
              <a:alpha val="1000"/>
            </a:schemeClr>
          </a:solidFill>
          <a:ln w="38100" cap="flat" cmpd="sng" algn="ctr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Freeform 23"/>
          <p:cNvSpPr/>
          <p:nvPr/>
        </p:nvSpPr>
        <p:spPr>
          <a:xfrm>
            <a:off x="6479414" y="4394357"/>
            <a:ext cx="734886" cy="1215461"/>
          </a:xfrm>
          <a:custGeom>
            <a:avLst/>
            <a:gdLst/>
            <a:ahLst/>
            <a:cxnLst/>
            <a:rect l="0" t="0" r="0" b="0"/>
            <a:pathLst>
              <a:path w="901701" h="990601">
                <a:moveTo>
                  <a:pt x="0" y="0"/>
                </a:moveTo>
                <a:lnTo>
                  <a:pt x="901700" y="0"/>
                </a:lnTo>
                <a:lnTo>
                  <a:pt x="901700" y="990600"/>
                </a:lnTo>
                <a:lnTo>
                  <a:pt x="0" y="990600"/>
                </a:lnTo>
                <a:close/>
              </a:path>
            </a:pathLst>
          </a:custGeom>
          <a:solidFill>
            <a:schemeClr val="accent1">
              <a:alpha val="1000"/>
            </a:schemeClr>
          </a:solidFill>
          <a:ln w="38100" cap="flat" cmpd="sng" algn="ctr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7770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518353" y="876222"/>
            <a:ext cx="3187126" cy="2992262"/>
            <a:chOff x="636016" y="714121"/>
            <a:chExt cx="3910584" cy="2438693"/>
          </a:xfrm>
        </p:grpSpPr>
        <p:grpSp>
          <p:nvGrpSpPr>
            <p:cNvPr id="6" name="Group 5"/>
            <p:cNvGrpSpPr/>
            <p:nvPr/>
          </p:nvGrpSpPr>
          <p:grpSpPr>
            <a:xfrm>
              <a:off x="636016" y="714121"/>
              <a:ext cx="2990597" cy="2438693"/>
              <a:chOff x="636016" y="714121"/>
              <a:chExt cx="2990597" cy="2438693"/>
            </a:xfrm>
          </p:grpSpPr>
          <p:sp>
            <p:nvSpPr>
              <p:cNvPr id="2" name="Freeform 1"/>
              <p:cNvSpPr/>
              <p:nvPr/>
            </p:nvSpPr>
            <p:spPr>
              <a:xfrm flipH="1">
                <a:off x="636016" y="714121"/>
                <a:ext cx="2990597" cy="1710818"/>
              </a:xfrm>
              <a:custGeom>
                <a:avLst/>
                <a:gdLst/>
                <a:ahLst/>
                <a:cxnLst/>
                <a:rect l="0" t="0" r="0" b="0"/>
                <a:pathLst>
                  <a:path w="2990597" h="1710818">
                    <a:moveTo>
                      <a:pt x="0" y="0"/>
                    </a:moveTo>
                    <a:lnTo>
                      <a:pt x="2990596" y="1710817"/>
                    </a:lnTo>
                    <a:lnTo>
                      <a:pt x="0" y="1710817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" name="TextBox 2"/>
              <p:cNvSpPr txBox="1"/>
              <p:nvPr/>
            </p:nvSpPr>
            <p:spPr>
              <a:xfrm>
                <a:off x="1066800" y="2095500"/>
                <a:ext cx="635000" cy="338631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r>
                  <a:rPr lang="el-GR" sz="2100" smtClean="0">
                    <a:solidFill>
                      <a:srgbClr val="000000"/>
                    </a:solidFill>
                    <a:latin typeface="Lucida Sans Unicode - 28"/>
                  </a:rPr>
                  <a:t>θ</a:t>
                </a:r>
                <a:endParaRPr lang="en-US" sz="2100">
                  <a:solidFill>
                    <a:srgbClr val="000000"/>
                  </a:solidFill>
                  <a:latin typeface="Lucida Sans Unicode - 28"/>
                </a:endParaRPr>
              </a:p>
            </p:txBody>
          </p:sp>
          <p:sp>
            <p:nvSpPr>
              <p:cNvPr id="4" name="TextBox 3"/>
              <p:cNvSpPr txBox="1"/>
              <p:nvPr/>
            </p:nvSpPr>
            <p:spPr>
              <a:xfrm>
                <a:off x="2247900" y="2400300"/>
                <a:ext cx="812800" cy="752514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r>
                  <a:rPr lang="en-US" sz="5400" b="1" smtClean="0">
                    <a:solidFill>
                      <a:srgbClr val="000000"/>
                    </a:solidFill>
                    <a:latin typeface="Calibri - 72"/>
                  </a:rPr>
                  <a:t>A</a:t>
                </a:r>
                <a:endParaRPr lang="en-US" sz="5400" b="1">
                  <a:solidFill>
                    <a:srgbClr val="000000"/>
                  </a:solidFill>
                  <a:latin typeface="Calibri - 72"/>
                </a:endParaRPr>
              </a:p>
            </p:txBody>
          </p:sp>
          <p:sp>
            <p:nvSpPr>
              <p:cNvPr id="5" name="TextBox 4"/>
              <p:cNvSpPr txBox="1"/>
              <p:nvPr/>
            </p:nvSpPr>
            <p:spPr>
              <a:xfrm>
                <a:off x="1676400" y="1041400"/>
                <a:ext cx="838200" cy="752514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r>
                  <a:rPr lang="en-US" sz="5400" b="1" smtClean="0">
                    <a:solidFill>
                      <a:srgbClr val="000000"/>
                    </a:solidFill>
                    <a:latin typeface="Calibri - 72"/>
                  </a:rPr>
                  <a:t>H</a:t>
                </a:r>
                <a:endParaRPr lang="en-US" sz="5400" b="1">
                  <a:solidFill>
                    <a:srgbClr val="000000"/>
                  </a:solidFill>
                  <a:latin typeface="Calibri - 72"/>
                </a:endParaRPr>
              </a:p>
            </p:txBody>
          </p:sp>
        </p:grpSp>
        <p:sp>
          <p:nvSpPr>
            <p:cNvPr id="7" name="TextBox 6"/>
            <p:cNvSpPr txBox="1"/>
            <p:nvPr/>
          </p:nvSpPr>
          <p:spPr>
            <a:xfrm>
              <a:off x="3683000" y="1447800"/>
              <a:ext cx="863600" cy="752514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US" sz="5400" b="1" smtClean="0">
                  <a:solidFill>
                    <a:srgbClr val="000000"/>
                  </a:solidFill>
                  <a:latin typeface="Calibri - 72"/>
                </a:rPr>
                <a:t>O</a:t>
              </a:r>
              <a:endParaRPr lang="en-US" sz="5400" b="1">
                <a:solidFill>
                  <a:srgbClr val="000000"/>
                </a:solidFill>
                <a:latin typeface="Calibri - 72"/>
              </a:endParaRPr>
            </a:p>
          </p:txBody>
        </p:sp>
      </p:grpSp>
      <p:sp>
        <p:nvSpPr>
          <p:cNvPr id="9" name="TextBox 8"/>
          <p:cNvSpPr txBox="1"/>
          <p:nvPr/>
        </p:nvSpPr>
        <p:spPr>
          <a:xfrm>
            <a:off x="733032" y="4399529"/>
            <a:ext cx="3146552" cy="41549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2100" b="1" dirty="0" smtClean="0">
                <a:solidFill>
                  <a:srgbClr val="000000"/>
                </a:solidFill>
                <a:latin typeface="Calibri - 28"/>
              </a:rPr>
              <a:t>Reciprocal Identities</a:t>
            </a:r>
            <a:endParaRPr lang="en-US" sz="2100" b="1" dirty="0" smtClean="0">
              <a:solidFill>
                <a:srgbClr val="000000"/>
              </a:solidFill>
              <a:latin typeface="Calibri - 28"/>
            </a:endParaRPr>
          </a:p>
        </p:txBody>
      </p:sp>
      <p:pic>
        <p:nvPicPr>
          <p:cNvPr id="10" name="Picture 9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40200" y="3981411"/>
            <a:ext cx="1283462" cy="132454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</p:spTree>
    <p:extLst>
      <p:ext uri="{BB962C8B-B14F-4D97-AF65-F5344CB8AC3E}">
        <p14:creationId xmlns:p14="http://schemas.microsoft.com/office/powerpoint/2010/main" val="1367463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518353" y="876222"/>
            <a:ext cx="3187126" cy="2992262"/>
            <a:chOff x="636016" y="714121"/>
            <a:chExt cx="3910584" cy="2438693"/>
          </a:xfrm>
        </p:grpSpPr>
        <p:grpSp>
          <p:nvGrpSpPr>
            <p:cNvPr id="6" name="Group 5"/>
            <p:cNvGrpSpPr/>
            <p:nvPr/>
          </p:nvGrpSpPr>
          <p:grpSpPr>
            <a:xfrm>
              <a:off x="636016" y="714121"/>
              <a:ext cx="2990597" cy="2438693"/>
              <a:chOff x="636016" y="714121"/>
              <a:chExt cx="2990597" cy="2438693"/>
            </a:xfrm>
          </p:grpSpPr>
          <p:sp>
            <p:nvSpPr>
              <p:cNvPr id="2" name="Freeform 1"/>
              <p:cNvSpPr/>
              <p:nvPr/>
            </p:nvSpPr>
            <p:spPr>
              <a:xfrm flipH="1">
                <a:off x="636016" y="714121"/>
                <a:ext cx="2990597" cy="1710818"/>
              </a:xfrm>
              <a:custGeom>
                <a:avLst/>
                <a:gdLst/>
                <a:ahLst/>
                <a:cxnLst/>
                <a:rect l="0" t="0" r="0" b="0"/>
                <a:pathLst>
                  <a:path w="2990597" h="1710818">
                    <a:moveTo>
                      <a:pt x="0" y="0"/>
                    </a:moveTo>
                    <a:lnTo>
                      <a:pt x="2990596" y="1710817"/>
                    </a:lnTo>
                    <a:lnTo>
                      <a:pt x="0" y="1710817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" name="TextBox 2"/>
              <p:cNvSpPr txBox="1"/>
              <p:nvPr/>
            </p:nvSpPr>
            <p:spPr>
              <a:xfrm>
                <a:off x="1066800" y="2095500"/>
                <a:ext cx="635000" cy="338631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r>
                  <a:rPr lang="el-GR" sz="2100" smtClean="0">
                    <a:solidFill>
                      <a:srgbClr val="000000"/>
                    </a:solidFill>
                    <a:latin typeface="Lucida Sans Unicode - 28"/>
                  </a:rPr>
                  <a:t>θ</a:t>
                </a:r>
                <a:endParaRPr lang="en-US" sz="2100">
                  <a:solidFill>
                    <a:srgbClr val="000000"/>
                  </a:solidFill>
                  <a:latin typeface="Lucida Sans Unicode - 28"/>
                </a:endParaRPr>
              </a:p>
            </p:txBody>
          </p:sp>
          <p:sp>
            <p:nvSpPr>
              <p:cNvPr id="4" name="TextBox 3"/>
              <p:cNvSpPr txBox="1"/>
              <p:nvPr/>
            </p:nvSpPr>
            <p:spPr>
              <a:xfrm>
                <a:off x="2247900" y="2400300"/>
                <a:ext cx="812800" cy="752514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r>
                  <a:rPr lang="en-US" sz="5400" b="1" smtClean="0">
                    <a:solidFill>
                      <a:srgbClr val="000000"/>
                    </a:solidFill>
                    <a:latin typeface="Calibri - 72"/>
                  </a:rPr>
                  <a:t>A</a:t>
                </a:r>
                <a:endParaRPr lang="en-US" sz="5400" b="1">
                  <a:solidFill>
                    <a:srgbClr val="000000"/>
                  </a:solidFill>
                  <a:latin typeface="Calibri - 72"/>
                </a:endParaRPr>
              </a:p>
            </p:txBody>
          </p:sp>
          <p:sp>
            <p:nvSpPr>
              <p:cNvPr id="5" name="TextBox 4"/>
              <p:cNvSpPr txBox="1"/>
              <p:nvPr/>
            </p:nvSpPr>
            <p:spPr>
              <a:xfrm>
                <a:off x="1676400" y="1041400"/>
                <a:ext cx="838200" cy="752514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r>
                  <a:rPr lang="en-US" sz="5400" b="1" smtClean="0">
                    <a:solidFill>
                      <a:srgbClr val="000000"/>
                    </a:solidFill>
                    <a:latin typeface="Calibri - 72"/>
                  </a:rPr>
                  <a:t>H</a:t>
                </a:r>
                <a:endParaRPr lang="en-US" sz="5400" b="1">
                  <a:solidFill>
                    <a:srgbClr val="000000"/>
                  </a:solidFill>
                  <a:latin typeface="Calibri - 72"/>
                </a:endParaRPr>
              </a:p>
            </p:txBody>
          </p:sp>
        </p:grpSp>
        <p:sp>
          <p:nvSpPr>
            <p:cNvPr id="7" name="TextBox 6"/>
            <p:cNvSpPr txBox="1"/>
            <p:nvPr/>
          </p:nvSpPr>
          <p:spPr>
            <a:xfrm>
              <a:off x="3683000" y="1447800"/>
              <a:ext cx="863600" cy="752514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US" sz="5400" b="1" smtClean="0">
                  <a:solidFill>
                    <a:srgbClr val="000000"/>
                  </a:solidFill>
                  <a:latin typeface="Calibri - 72"/>
                </a:rPr>
                <a:t>O</a:t>
              </a:r>
              <a:endParaRPr lang="en-US" sz="5400" b="1">
                <a:solidFill>
                  <a:srgbClr val="000000"/>
                </a:solidFill>
                <a:latin typeface="Calibri - 72"/>
              </a:endParaRPr>
            </a:p>
          </p:txBody>
        </p:sp>
      </p:grpSp>
      <p:sp>
        <p:nvSpPr>
          <p:cNvPr id="9" name="TextBox 8"/>
          <p:cNvSpPr txBox="1"/>
          <p:nvPr/>
        </p:nvSpPr>
        <p:spPr>
          <a:xfrm>
            <a:off x="734886" y="4372598"/>
            <a:ext cx="3001645" cy="41549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2100" b="1" dirty="0" smtClean="0">
                <a:solidFill>
                  <a:srgbClr val="000000"/>
                </a:solidFill>
                <a:latin typeface="Calibri - 28"/>
              </a:rPr>
              <a:t>Quotient </a:t>
            </a:r>
            <a:r>
              <a:rPr lang="en-US" sz="2100" b="1" dirty="0" smtClean="0">
                <a:solidFill>
                  <a:srgbClr val="000000"/>
                </a:solidFill>
                <a:latin typeface="Calibri - 28"/>
              </a:rPr>
              <a:t>Identities</a:t>
            </a:r>
            <a:endParaRPr lang="en-US" sz="2100" b="1" dirty="0">
              <a:solidFill>
                <a:srgbClr val="000000"/>
              </a:solidFill>
              <a:latin typeface="Calibri - 28"/>
            </a:endParaRPr>
          </a:p>
        </p:txBody>
      </p:sp>
      <p:pic>
        <p:nvPicPr>
          <p:cNvPr id="10" name="Picture 9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54056" y="3838984"/>
            <a:ext cx="1324864" cy="132454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</p:spTree>
    <p:extLst>
      <p:ext uri="{BB962C8B-B14F-4D97-AF65-F5344CB8AC3E}">
        <p14:creationId xmlns:p14="http://schemas.microsoft.com/office/powerpoint/2010/main" val="1885155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134</Words>
  <Application>Microsoft Office PowerPoint</Application>
  <PresentationFormat>Custom</PresentationFormat>
  <Paragraphs>63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7" baseType="lpstr">
      <vt:lpstr>Arial</vt:lpstr>
      <vt:lpstr>Lucida Sans Unicode - 28</vt:lpstr>
      <vt:lpstr>Cooper Black - 28</vt:lpstr>
      <vt:lpstr>Snap ITC - 28</vt:lpstr>
      <vt:lpstr>Calibri - 28</vt:lpstr>
      <vt:lpstr>Times New Roman - 36</vt:lpstr>
      <vt:lpstr>Times New Roman - 28</vt:lpstr>
      <vt:lpstr>Calibri</vt:lpstr>
      <vt:lpstr>Poor Richard - 28</vt:lpstr>
      <vt:lpstr>Calibri - 72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Thornton Fractional Township HS D 215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Raja, Sheila</dc:creator>
  <cp:lastModifiedBy>Raja, Sheila</cp:lastModifiedBy>
  <cp:revision>2</cp:revision>
  <dcterms:created xsi:type="dcterms:W3CDTF">2012-03-12T18:54:28Z</dcterms:created>
  <dcterms:modified xsi:type="dcterms:W3CDTF">2012-03-12T19:03:07Z</dcterms:modified>
</cp:coreProperties>
</file>